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70" r:id="rId6"/>
    <p:sldId id="260" r:id="rId7"/>
    <p:sldId id="261" r:id="rId8"/>
    <p:sldId id="262" r:id="rId9"/>
    <p:sldId id="263" r:id="rId10"/>
    <p:sldId id="264" r:id="rId11"/>
    <p:sldId id="266" r:id="rId12"/>
    <p:sldId id="268" r:id="rId13"/>
    <p:sldId id="269" r:id="rId1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98E"/>
    <a:srgbClr val="FFFFFF"/>
    <a:srgbClr val="385D8A"/>
    <a:srgbClr val="000000"/>
    <a:srgbClr val="FDE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73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C32A3-FD15-44C6-BBDA-4D17861EDB84}" type="datetimeFigureOut">
              <a:rPr lang="en-US" smtClean="0"/>
              <a:t>6/21/2018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D8699-B7C4-4204-995C-CF517814DC82}" type="slidenum">
              <a:rPr lang="en-US" smtClean="0"/>
              <a:t>‹#›</a:t>
            </a:fld>
            <a:endParaRPr lang="en-US"/>
          </a:p>
        </p:txBody>
      </p:sp>
    </p:spTree>
    <p:extLst>
      <p:ext uri="{BB962C8B-B14F-4D97-AF65-F5344CB8AC3E}">
        <p14:creationId xmlns:p14="http://schemas.microsoft.com/office/powerpoint/2010/main" val="2688856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8699-B7C4-4204-995C-CF517814DC82}" type="slidenum">
              <a:rPr lang="en-US" smtClean="0"/>
              <a:t>4</a:t>
            </a:fld>
            <a:endParaRPr lang="en-US"/>
          </a:p>
        </p:txBody>
      </p:sp>
    </p:spTree>
    <p:extLst>
      <p:ext uri="{BB962C8B-B14F-4D97-AF65-F5344CB8AC3E}">
        <p14:creationId xmlns:p14="http://schemas.microsoft.com/office/powerpoint/2010/main" val="422969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D8699-B7C4-4204-995C-CF517814DC82}" type="slidenum">
              <a:rPr lang="en-US" smtClean="0"/>
              <a:t>5</a:t>
            </a:fld>
            <a:endParaRPr lang="en-US"/>
          </a:p>
        </p:txBody>
      </p:sp>
    </p:spTree>
    <p:extLst>
      <p:ext uri="{BB962C8B-B14F-4D97-AF65-F5344CB8AC3E}">
        <p14:creationId xmlns:p14="http://schemas.microsoft.com/office/powerpoint/2010/main" val="3174095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113033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91680" y="123478"/>
            <a:ext cx="7452320" cy="884466"/>
          </a:xfrm>
          <a:prstGeom prst="rect">
            <a:avLst/>
          </a:prstGeom>
        </p:spPr>
        <p:txBody>
          <a:bodyPr anchor="ctr"/>
          <a:lstStyle>
            <a:lvl1pPr algn="l">
              <a:defRPr/>
            </a:lvl1pPr>
          </a:lstStyle>
          <a:p>
            <a:r>
              <a:rPr lang="en-US" altLang="ko-KR" dirty="0" smtClean="0"/>
              <a:t> Click to edit title</a:t>
            </a:r>
            <a:endParaRPr lang="ko-KR" altLang="en-US" dirty="0"/>
          </a:p>
        </p:txBody>
      </p:sp>
      <p:sp>
        <p:nvSpPr>
          <p:cNvPr id="3" name="Content Placeholder 2"/>
          <p:cNvSpPr>
            <a:spLocks noGrp="1"/>
          </p:cNvSpPr>
          <p:nvPr>
            <p:ph idx="1"/>
          </p:nvPr>
        </p:nvSpPr>
        <p:spPr>
          <a:xfrm>
            <a:off x="1979712" y="1200151"/>
            <a:ext cx="6707088" cy="3394472"/>
          </a:xfrm>
          <a:prstGeom prst="rect">
            <a:avLst/>
          </a:prstGeom>
        </p:spPr>
        <p:txBody>
          <a:bodyPr/>
          <a:lstStyle/>
          <a:p>
            <a:pPr lvl="0"/>
            <a:r>
              <a:rPr lang="en-US" altLang="ko-KR" dirty="0" smtClean="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smtClean="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159806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smtClean="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75661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smtClean="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smtClean="0"/>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smtClean="0"/>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smtClean="0"/>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DF8C5CDB-1AEF-4522-8EAF-CE1F4E5D863E}" type="datetimeFigureOut">
              <a:rPr lang="ko-KR" altLang="en-US" smtClean="0"/>
              <a:t>2018-06-21</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4996339" y="2067694"/>
            <a:ext cx="6709030" cy="128570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smtClean="0">
                <a:solidFill>
                  <a:schemeClr val="bg1"/>
                </a:solidFill>
                <a:latin typeface="15"/>
              </a:rPr>
              <a:t>林大衛</a:t>
            </a:r>
            <a:r>
              <a:rPr lang="en-US" altLang="zh-TW" sz="2400" dirty="0">
                <a:solidFill>
                  <a:schemeClr val="bg1"/>
                </a:solidFill>
                <a:latin typeface="15"/>
              </a:rPr>
              <a:t> </a:t>
            </a:r>
            <a:r>
              <a:rPr lang="en-US" altLang="zh-TW" sz="2400" dirty="0" smtClean="0">
                <a:solidFill>
                  <a:schemeClr val="bg1"/>
                </a:solidFill>
                <a:latin typeface="15"/>
              </a:rPr>
              <a:t>   104590050</a:t>
            </a:r>
          </a:p>
          <a:p>
            <a:pPr marL="0" indent="0">
              <a:buNone/>
            </a:pPr>
            <a:r>
              <a:rPr lang="zh-TW" altLang="en-US" sz="2400" dirty="0" smtClean="0">
                <a:solidFill>
                  <a:schemeClr val="bg1"/>
                </a:solidFill>
                <a:latin typeface="15"/>
              </a:rPr>
              <a:t>羅允宣 </a:t>
            </a:r>
            <a:r>
              <a:rPr lang="en-US" altLang="zh-TW" sz="2400" dirty="0">
                <a:solidFill>
                  <a:schemeClr val="bg1"/>
                </a:solidFill>
                <a:latin typeface="15"/>
              </a:rPr>
              <a:t> </a:t>
            </a:r>
            <a:r>
              <a:rPr lang="en-US" altLang="zh-TW" sz="2400" dirty="0" smtClean="0">
                <a:solidFill>
                  <a:schemeClr val="bg1"/>
                </a:solidFill>
                <a:latin typeface="15"/>
              </a:rPr>
              <a:t>  105590048</a:t>
            </a:r>
          </a:p>
          <a:p>
            <a:pPr marL="0" indent="0">
              <a:buNone/>
            </a:pPr>
            <a:r>
              <a:rPr lang="zh-TW" altLang="en-US" sz="2400" dirty="0" smtClean="0">
                <a:solidFill>
                  <a:schemeClr val="bg1"/>
                </a:solidFill>
                <a:latin typeface="15"/>
              </a:rPr>
              <a:t>陳福國</a:t>
            </a:r>
            <a:r>
              <a:rPr lang="en-US" altLang="zh-TW" sz="2400" dirty="0">
                <a:solidFill>
                  <a:schemeClr val="bg1"/>
                </a:solidFill>
                <a:latin typeface="15"/>
              </a:rPr>
              <a:t> </a:t>
            </a:r>
            <a:r>
              <a:rPr lang="en-US" altLang="zh-TW" sz="2400" dirty="0" smtClean="0">
                <a:solidFill>
                  <a:schemeClr val="bg1"/>
                </a:solidFill>
                <a:latin typeface="15"/>
              </a:rPr>
              <a:t>   105590051 </a:t>
            </a:r>
            <a:endParaRPr lang="en-US" sz="2400" dirty="0" smtClean="0">
              <a:solidFill>
                <a:schemeClr val="bg1"/>
              </a:solidFill>
              <a:latin typeface="15"/>
            </a:endParaRPr>
          </a:p>
          <a:p>
            <a:endParaRPr lang="en-US" sz="24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339" y="123478"/>
            <a:ext cx="4147661" cy="2304256"/>
          </a:xfrm>
          <a:prstGeom prst="rect">
            <a:avLst/>
          </a:prstGeom>
        </p:spPr>
      </p:pic>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7" y="-120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3341" y="46088"/>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489" y="46088"/>
            <a:ext cx="1985391" cy="4896544"/>
          </a:xfrm>
          <a:prstGeom prst="rect">
            <a:avLst/>
          </a:prstGeom>
        </p:spPr>
      </p:pic>
    </p:spTree>
    <p:extLst>
      <p:ext uri="{BB962C8B-B14F-4D97-AF65-F5344CB8AC3E}">
        <p14:creationId xmlns:p14="http://schemas.microsoft.com/office/powerpoint/2010/main" val="3589478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7" y="-120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3341" y="51470"/>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4880" y="46088"/>
            <a:ext cx="2933904" cy="4896544"/>
          </a:xfrm>
          <a:prstGeom prst="rect">
            <a:avLst/>
          </a:prstGeom>
        </p:spPr>
      </p:pic>
      <p:sp>
        <p:nvSpPr>
          <p:cNvPr id="7" name="Rectangle 6"/>
          <p:cNvSpPr/>
          <p:nvPr/>
        </p:nvSpPr>
        <p:spPr>
          <a:xfrm>
            <a:off x="3082526" y="195486"/>
            <a:ext cx="2929634" cy="216024"/>
          </a:xfrm>
          <a:prstGeom prst="rect">
            <a:avLst/>
          </a:prstGeom>
          <a:solidFill>
            <a:srgbClr val="A6B727">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55301" y="1222709"/>
            <a:ext cx="461072" cy="728862"/>
          </a:xfrm>
          <a:prstGeom prst="rect">
            <a:avLst/>
          </a:prstGeom>
          <a:solidFill>
            <a:srgbClr val="00B0F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20552" y="1228091"/>
            <a:ext cx="1080120" cy="2520281"/>
          </a:xfrm>
          <a:prstGeom prst="rect">
            <a:avLst/>
          </a:prstGeom>
          <a:solidFill>
            <a:schemeClr val="accent2">
              <a:lumMod val="40000"/>
              <a:lumOff val="60000"/>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02752" y="1237949"/>
            <a:ext cx="649368" cy="549579"/>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66522" y="1069197"/>
            <a:ext cx="2942262" cy="153512"/>
          </a:xfrm>
          <a:prstGeom prst="rect">
            <a:avLst/>
          </a:prstGeom>
          <a:solidFill>
            <a:srgbClr val="C000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082526" y="4011910"/>
            <a:ext cx="2942262" cy="864096"/>
          </a:xfrm>
          <a:prstGeom prst="rect">
            <a:avLst/>
          </a:prstGeom>
          <a:solidFill>
            <a:schemeClr val="accent4">
              <a:lumMod val="60000"/>
              <a:lumOff val="40000"/>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393383" y="1039624"/>
            <a:ext cx="497567" cy="18877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6360265" y="2465287"/>
            <a:ext cx="497567" cy="188775"/>
          </a:xfrm>
          <a:prstGeom prst="rightArrow">
            <a:avLst/>
          </a:prstGeom>
          <a:solidFill>
            <a:srgbClr val="F8DB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393384" y="1417583"/>
            <a:ext cx="497567" cy="188775"/>
          </a:xfrm>
          <a:prstGeom prst="rightArrow">
            <a:avLst/>
          </a:prstGeom>
          <a:solidFill>
            <a:srgbClr val="FFFF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360264" y="206775"/>
            <a:ext cx="497567" cy="188775"/>
          </a:xfrm>
          <a:prstGeom prst="rightArrow">
            <a:avLst/>
          </a:prstGeom>
          <a:solidFill>
            <a:srgbClr val="D1D9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2313841" y="1492752"/>
            <a:ext cx="497567" cy="18877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6360263" y="4349570"/>
            <a:ext cx="497567" cy="188775"/>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84D0F0-4A0B-4AF9-B260-D4A4AB13C85F}"/>
              </a:ext>
            </a:extLst>
          </p:cNvPr>
          <p:cNvSpPr/>
          <p:nvPr/>
        </p:nvSpPr>
        <p:spPr>
          <a:xfrm>
            <a:off x="6890950" y="206775"/>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smtClean="0">
                <a:solidFill>
                  <a:schemeClr val="tx1"/>
                </a:solidFill>
              </a:rPr>
              <a:t>Navbar</a:t>
            </a:r>
            <a:endParaRPr lang="en-US" sz="1600" dirty="0">
              <a:solidFill>
                <a:schemeClr val="tx1"/>
              </a:solidFill>
            </a:endParaRPr>
          </a:p>
        </p:txBody>
      </p:sp>
      <p:sp>
        <p:nvSpPr>
          <p:cNvPr id="20" name="Rectangle 19">
            <a:extLst>
              <a:ext uri="{FF2B5EF4-FFF2-40B4-BE49-F238E27FC236}">
                <a16:creationId xmlns:a16="http://schemas.microsoft.com/office/drawing/2014/main" id="{1184D0F0-4A0B-4AF9-B260-D4A4AB13C85F}"/>
              </a:ext>
            </a:extLst>
          </p:cNvPr>
          <p:cNvSpPr/>
          <p:nvPr/>
        </p:nvSpPr>
        <p:spPr>
          <a:xfrm>
            <a:off x="6857830" y="1020192"/>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Sign in button</a:t>
            </a:r>
            <a:endParaRPr lang="en-US" sz="1600" dirty="0">
              <a:solidFill>
                <a:schemeClr val="tx1"/>
              </a:solidFill>
            </a:endParaRPr>
          </a:p>
        </p:txBody>
      </p:sp>
      <p:sp>
        <p:nvSpPr>
          <p:cNvPr id="21" name="Rectangle 20">
            <a:extLst>
              <a:ext uri="{FF2B5EF4-FFF2-40B4-BE49-F238E27FC236}">
                <a16:creationId xmlns:a16="http://schemas.microsoft.com/office/drawing/2014/main" id="{1184D0F0-4A0B-4AF9-B260-D4A4AB13C85F}"/>
              </a:ext>
            </a:extLst>
          </p:cNvPr>
          <p:cNvSpPr/>
          <p:nvPr/>
        </p:nvSpPr>
        <p:spPr>
          <a:xfrm>
            <a:off x="6890950" y="1408501"/>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Shopping Cart</a:t>
            </a:r>
            <a:endParaRPr lang="en-US" sz="1600" dirty="0">
              <a:solidFill>
                <a:schemeClr val="tx1"/>
              </a:solidFill>
            </a:endParaRPr>
          </a:p>
        </p:txBody>
      </p:sp>
      <p:sp>
        <p:nvSpPr>
          <p:cNvPr id="22" name="Rectangle 21">
            <a:extLst>
              <a:ext uri="{FF2B5EF4-FFF2-40B4-BE49-F238E27FC236}">
                <a16:creationId xmlns:a16="http://schemas.microsoft.com/office/drawing/2014/main" id="{1184D0F0-4A0B-4AF9-B260-D4A4AB13C85F}"/>
              </a:ext>
            </a:extLst>
          </p:cNvPr>
          <p:cNvSpPr/>
          <p:nvPr/>
        </p:nvSpPr>
        <p:spPr>
          <a:xfrm>
            <a:off x="6880650" y="2467907"/>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Items</a:t>
            </a:r>
            <a:endParaRPr lang="en-US" sz="1600" dirty="0">
              <a:solidFill>
                <a:schemeClr val="tx1"/>
              </a:solidFill>
            </a:endParaRPr>
          </a:p>
        </p:txBody>
      </p:sp>
      <p:sp>
        <p:nvSpPr>
          <p:cNvPr id="23" name="Rectangle 22">
            <a:extLst>
              <a:ext uri="{FF2B5EF4-FFF2-40B4-BE49-F238E27FC236}">
                <a16:creationId xmlns:a16="http://schemas.microsoft.com/office/drawing/2014/main" id="{1184D0F0-4A0B-4AF9-B260-D4A4AB13C85F}"/>
              </a:ext>
            </a:extLst>
          </p:cNvPr>
          <p:cNvSpPr/>
          <p:nvPr/>
        </p:nvSpPr>
        <p:spPr>
          <a:xfrm>
            <a:off x="6890950" y="4352810"/>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Footer</a:t>
            </a:r>
            <a:endParaRPr lang="en-US" sz="1600" dirty="0">
              <a:solidFill>
                <a:schemeClr val="tx1"/>
              </a:solidFill>
            </a:endParaRPr>
          </a:p>
        </p:txBody>
      </p:sp>
      <p:sp>
        <p:nvSpPr>
          <p:cNvPr id="24" name="Rectangle 23">
            <a:extLst>
              <a:ext uri="{FF2B5EF4-FFF2-40B4-BE49-F238E27FC236}">
                <a16:creationId xmlns:a16="http://schemas.microsoft.com/office/drawing/2014/main" id="{1184D0F0-4A0B-4AF9-B260-D4A4AB13C85F}"/>
              </a:ext>
            </a:extLst>
          </p:cNvPr>
          <p:cNvSpPr/>
          <p:nvPr/>
        </p:nvSpPr>
        <p:spPr>
          <a:xfrm>
            <a:off x="1039811" y="1492752"/>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Item </a:t>
            </a:r>
            <a:r>
              <a:rPr lang="en-US" sz="1600" dirty="0" err="1" smtClean="0">
                <a:solidFill>
                  <a:schemeClr val="tx1"/>
                </a:solidFill>
              </a:rPr>
              <a:t>navbar</a:t>
            </a:r>
            <a:endParaRPr lang="en-US" sz="1600" dirty="0">
              <a:solidFill>
                <a:schemeClr val="tx1"/>
              </a:solidFill>
            </a:endParaRPr>
          </a:p>
        </p:txBody>
      </p:sp>
    </p:spTree>
    <p:extLst>
      <p:ext uri="{BB962C8B-B14F-4D97-AF65-F5344CB8AC3E}">
        <p14:creationId xmlns:p14="http://schemas.microsoft.com/office/powerpoint/2010/main" val="3182631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7" y="-120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07504" y="51470"/>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0237" y="28426"/>
            <a:ext cx="3011516" cy="4942632"/>
          </a:xfrm>
          <a:prstGeom prst="rect">
            <a:avLst/>
          </a:prstGeom>
        </p:spPr>
      </p:pic>
    </p:spTree>
    <p:extLst>
      <p:ext uri="{BB962C8B-B14F-4D97-AF65-F5344CB8AC3E}">
        <p14:creationId xmlns:p14="http://schemas.microsoft.com/office/powerpoint/2010/main" val="4104897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7" y="-120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07505" y="123478"/>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555776" y="2051843"/>
            <a:ext cx="4104456" cy="1015663"/>
          </a:xfrm>
          <a:prstGeom prst="rect">
            <a:avLst/>
          </a:prstGeom>
          <a:noFill/>
        </p:spPr>
        <p:txBody>
          <a:bodyPr wrap="square" rtlCol="0">
            <a:spAutoFit/>
          </a:bodyPr>
          <a:lstStyle/>
          <a:p>
            <a:r>
              <a:rPr lang="en-US" sz="6000" dirty="0" smtClean="0"/>
              <a:t>Thank You!</a:t>
            </a:r>
            <a:endParaRPr lang="en-US" sz="6000" dirty="0"/>
          </a:p>
        </p:txBody>
      </p:sp>
    </p:spTree>
    <p:extLst>
      <p:ext uri="{BB962C8B-B14F-4D97-AF65-F5344CB8AC3E}">
        <p14:creationId xmlns:p14="http://schemas.microsoft.com/office/powerpoint/2010/main" val="8090872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3509" y="123478"/>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5576" y="339502"/>
            <a:ext cx="7560840"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Introduction and Motivation</a:t>
            </a:r>
            <a:endParaRPr lang="en-US" sz="3600" dirty="0">
              <a:latin typeface="Arial" panose="020B0604020202020204" pitchFamily="34" charset="0"/>
              <a:cs typeface="Arial" panose="020B0604020202020204" pitchFamily="34" charset="0"/>
            </a:endParaRPr>
          </a:p>
        </p:txBody>
      </p:sp>
      <p:sp>
        <p:nvSpPr>
          <p:cNvPr id="13" name="TextBox 12"/>
          <p:cNvSpPr txBox="1"/>
          <p:nvPr/>
        </p:nvSpPr>
        <p:spPr>
          <a:xfrm>
            <a:off x="755576" y="1109311"/>
            <a:ext cx="7704856" cy="3416320"/>
          </a:xfrm>
          <a:prstGeom prst="rect">
            <a:avLst/>
          </a:prstGeom>
          <a:noFill/>
        </p:spPr>
        <p:txBody>
          <a:bodyPr wrap="square" rtlCol="0">
            <a:spAutoFit/>
          </a:bodyPr>
          <a:lstStyle/>
          <a:p>
            <a:pPr algn="just" latinLnBrk="0"/>
            <a:r>
              <a:rPr lang="en-US" sz="2400" dirty="0" smtClean="0">
                <a:latin typeface="Arial" panose="020B0604020202020204" pitchFamily="34" charset="0"/>
                <a:cs typeface="Arial" panose="020B0604020202020204" pitchFamily="34" charset="0"/>
              </a:rPr>
              <a:t>We created a pizzeria webpage. Our pizzeria is called Slice. The main product of our pizzeria is obviously </a:t>
            </a:r>
          </a:p>
          <a:p>
            <a:pPr algn="just" latinLnBrk="0"/>
            <a:r>
              <a:rPr lang="en-US" sz="2400" dirty="0" smtClean="0">
                <a:latin typeface="Arial" panose="020B0604020202020204" pitchFamily="34" charset="0"/>
                <a:cs typeface="Arial" panose="020B0604020202020204" pitchFamily="34" charset="0"/>
              </a:rPr>
              <a:t>pizza, but we will also be selling other products such as soups, salads, and desserts.</a:t>
            </a:r>
          </a:p>
          <a:p>
            <a:pPr algn="just" latinLnBrk="0"/>
            <a:endParaRPr lang="en-US" sz="2400" dirty="0">
              <a:latin typeface="Arial" panose="020B0604020202020204" pitchFamily="34" charset="0"/>
              <a:cs typeface="Arial" panose="020B0604020202020204" pitchFamily="34" charset="0"/>
            </a:endParaRPr>
          </a:p>
          <a:p>
            <a:pPr algn="just" latinLnBrk="0"/>
            <a:r>
              <a:rPr lang="en-US" sz="2400" dirty="0" smtClean="0">
                <a:latin typeface="Arial" panose="020B0604020202020204" pitchFamily="34" charset="0"/>
                <a:cs typeface="Arial" panose="020B0604020202020204" pitchFamily="34" charset="0"/>
              </a:rPr>
              <a:t>We decided to create a pizzeria since we really enjoy Italian food. We also wanted to create something that a </a:t>
            </a:r>
          </a:p>
          <a:p>
            <a:pPr algn="just" latinLnBrk="0"/>
            <a:r>
              <a:rPr lang="en-US" sz="2400" dirty="0" smtClean="0">
                <a:latin typeface="Arial" panose="020B0604020202020204" pitchFamily="34" charset="0"/>
                <a:cs typeface="Arial" panose="020B0604020202020204" pitchFamily="34" charset="0"/>
              </a:rPr>
              <a:t>lot of people enjoy, so we thought a pizzeria wouldn’t </a:t>
            </a:r>
          </a:p>
          <a:p>
            <a:pPr algn="just" latinLnBrk="0"/>
            <a:r>
              <a:rPr lang="en-US" sz="2400" dirty="0" smtClean="0">
                <a:latin typeface="Arial" panose="020B0604020202020204" pitchFamily="34" charset="0"/>
                <a:cs typeface="Arial" panose="020B0604020202020204" pitchFamily="34" charset="0"/>
              </a:rPr>
              <a:t>be a bad idea.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0594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43509" y="101706"/>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5576" y="274188"/>
            <a:ext cx="7560840"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Target</a:t>
            </a:r>
            <a:endParaRPr lang="en-US" sz="3600" dirty="0">
              <a:latin typeface="Arial" panose="020B0604020202020204" pitchFamily="34" charset="0"/>
              <a:cs typeface="Arial" panose="020B0604020202020204" pitchFamily="34" charset="0"/>
            </a:endParaRPr>
          </a:p>
        </p:txBody>
      </p:sp>
      <p:pic>
        <p:nvPicPr>
          <p:cNvPr id="2050" name="Picture 2" descr="Image result for people eating pizz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44646"/>
            <a:ext cx="4675639" cy="3096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20701" y="984742"/>
            <a:ext cx="3816424" cy="3416320"/>
          </a:xfrm>
          <a:prstGeom prst="rect">
            <a:avLst/>
          </a:prstGeom>
          <a:noFill/>
        </p:spPr>
        <p:txBody>
          <a:bodyPr wrap="square" rtlCol="0">
            <a:spAutoFit/>
          </a:bodyPr>
          <a:lstStyle/>
          <a:p>
            <a:pPr latinLnBrk="0"/>
            <a:r>
              <a:rPr lang="en-US" sz="2400" dirty="0" smtClean="0">
                <a:latin typeface="Arial" panose="020B0604020202020204" pitchFamily="34" charset="0"/>
                <a:cs typeface="Arial" panose="020B0604020202020204" pitchFamily="34" charset="0"/>
              </a:rPr>
              <a:t>There are people of all ages who love to eat pizza, but the main </a:t>
            </a:r>
          </a:p>
          <a:p>
            <a:pPr latinLnBrk="0"/>
            <a:r>
              <a:rPr lang="en-US" sz="2400" dirty="0" smtClean="0">
                <a:latin typeface="Arial" panose="020B0604020202020204" pitchFamily="34" charset="0"/>
                <a:cs typeface="Arial" panose="020B0604020202020204" pitchFamily="34" charset="0"/>
              </a:rPr>
              <a:t>consumers are mostly teenagers and young adults. Therefore, we</a:t>
            </a:r>
          </a:p>
          <a:p>
            <a:pPr latinLnBrk="0"/>
            <a:r>
              <a:rPr lang="en-US" sz="2400" dirty="0" smtClean="0">
                <a:latin typeface="Arial" panose="020B0604020202020204" pitchFamily="34" charset="0"/>
                <a:cs typeface="Arial" panose="020B0604020202020204" pitchFamily="34" charset="0"/>
              </a:rPr>
              <a:t>have designed our menu to attract these </a:t>
            </a:r>
          </a:p>
          <a:p>
            <a:pPr latinLnBrk="0"/>
            <a:r>
              <a:rPr lang="en-US" sz="2400" dirty="0" smtClean="0">
                <a:latin typeface="Arial" panose="020B0604020202020204" pitchFamily="34" charset="0"/>
                <a:cs typeface="Arial" panose="020B0604020202020204" pitchFamily="34" charset="0"/>
              </a:rPr>
              <a:t>type of consumers.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49446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Image result for wood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43509" y="123478"/>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5576" y="317731"/>
            <a:ext cx="7560840"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Features</a:t>
            </a:r>
            <a:endParaRPr lang="en-US" sz="3600" dirty="0">
              <a:latin typeface="Arial" panose="020B0604020202020204" pitchFamily="34" charset="0"/>
              <a:cs typeface="Arial" panose="020B0604020202020204" pitchFamily="34" charset="0"/>
            </a:endParaRPr>
          </a:p>
        </p:txBody>
      </p:sp>
      <p:sp>
        <p:nvSpPr>
          <p:cNvPr id="7" name="TextBox 6"/>
          <p:cNvSpPr txBox="1"/>
          <p:nvPr/>
        </p:nvSpPr>
        <p:spPr>
          <a:xfrm>
            <a:off x="395536" y="964062"/>
            <a:ext cx="8291264" cy="1569660"/>
          </a:xfrm>
          <a:prstGeom prst="rect">
            <a:avLst/>
          </a:prstGeom>
          <a:noFill/>
        </p:spPr>
        <p:txBody>
          <a:bodyPr wrap="square" rtlCol="0">
            <a:spAutoFit/>
          </a:bodyPr>
          <a:lstStyle/>
          <a:p>
            <a:pPr algn="just" latinLnBrk="0"/>
            <a:r>
              <a:rPr lang="en-US" sz="2400" dirty="0" smtClean="0">
                <a:latin typeface="Arial" panose="020B0604020202020204" pitchFamily="34" charset="0"/>
                <a:cs typeface="Arial" panose="020B0604020202020204" pitchFamily="34" charset="0"/>
              </a:rPr>
              <a:t>Our webpage will let the user change the content’s language, create an account, get in contact with the pizzeria, and make online orders either for delivery or carryout.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63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Image result for wood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43509" y="79935"/>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5576" y="317731"/>
            <a:ext cx="7560840"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What problems do we solve?</a:t>
            </a:r>
            <a:endParaRPr lang="en-US" sz="3600" dirty="0">
              <a:latin typeface="Arial" panose="020B0604020202020204" pitchFamily="34" charset="0"/>
              <a:cs typeface="Arial" panose="020B0604020202020204" pitchFamily="34" charset="0"/>
            </a:endParaRPr>
          </a:p>
        </p:txBody>
      </p:sp>
      <p:sp>
        <p:nvSpPr>
          <p:cNvPr id="7" name="TextBox 6"/>
          <p:cNvSpPr txBox="1"/>
          <p:nvPr/>
        </p:nvSpPr>
        <p:spPr>
          <a:xfrm>
            <a:off x="395536" y="964062"/>
            <a:ext cx="8291264" cy="2677656"/>
          </a:xfrm>
          <a:prstGeom prst="rect">
            <a:avLst/>
          </a:prstGeom>
          <a:noFill/>
        </p:spPr>
        <p:txBody>
          <a:bodyPr wrap="square" rtlCol="0">
            <a:spAutoFit/>
          </a:bodyPr>
          <a:lstStyle/>
          <a:p>
            <a:pPr algn="just" latinLnBrk="0"/>
            <a:r>
              <a:rPr lang="en-US" sz="2400" dirty="0" smtClean="0">
                <a:latin typeface="Arial" panose="020B0604020202020204" pitchFamily="34" charset="0"/>
                <a:cs typeface="Arial" panose="020B0604020202020204" pitchFamily="34" charset="0"/>
              </a:rPr>
              <a:t>Our webpage will have the functionality of letting the user order online. If the user chooses to order for carryout, he can simply make the order online, pass by our pizzeria when the order is ready, and go home, he won’t waste any time in queue or waiting in the restaurant. If he chooses to order for delivery, he can simply relax in his couch and wait for the food to arrive.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55334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43509" y="101706"/>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5576" y="317731"/>
            <a:ext cx="7560840"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Web Page Structure</a:t>
            </a:r>
            <a:endParaRPr lang="en-US" sz="36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00" y="640896"/>
            <a:ext cx="10909211" cy="8434012"/>
          </a:xfrm>
          <a:prstGeom prst="rect">
            <a:avLst/>
          </a:prstGeom>
        </p:spPr>
      </p:pic>
    </p:spTree>
    <p:extLst>
      <p:ext uri="{BB962C8B-B14F-4D97-AF65-F5344CB8AC3E}">
        <p14:creationId xmlns:p14="http://schemas.microsoft.com/office/powerpoint/2010/main" val="1996859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43509" y="101705"/>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1065" y="85756"/>
            <a:ext cx="3088698" cy="4912493"/>
          </a:xfrm>
          <a:prstGeom prst="rect">
            <a:avLst/>
          </a:prstGeom>
          <a:ln>
            <a:noFill/>
          </a:ln>
        </p:spPr>
      </p:pic>
      <p:sp>
        <p:nvSpPr>
          <p:cNvPr id="7" name="Rectangle 6">
            <a:extLst>
              <a:ext uri="{FF2B5EF4-FFF2-40B4-BE49-F238E27FC236}">
                <a16:creationId xmlns:a16="http://schemas.microsoft.com/office/drawing/2014/main" id="{1184D0F0-4A0B-4AF9-B260-D4A4AB13C85F}"/>
              </a:ext>
            </a:extLst>
          </p:cNvPr>
          <p:cNvSpPr/>
          <p:nvPr/>
        </p:nvSpPr>
        <p:spPr>
          <a:xfrm>
            <a:off x="4756214" y="273081"/>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Header</a:t>
            </a:r>
          </a:p>
        </p:txBody>
      </p:sp>
      <p:sp>
        <p:nvSpPr>
          <p:cNvPr id="8" name="Rectangle 7">
            <a:extLst>
              <a:ext uri="{FF2B5EF4-FFF2-40B4-BE49-F238E27FC236}">
                <a16:creationId xmlns:a16="http://schemas.microsoft.com/office/drawing/2014/main" id="{31003AB0-E679-443C-A43A-008818F737C2}"/>
              </a:ext>
            </a:extLst>
          </p:cNvPr>
          <p:cNvSpPr/>
          <p:nvPr/>
        </p:nvSpPr>
        <p:spPr>
          <a:xfrm>
            <a:off x="4756214" y="498181"/>
            <a:ext cx="1761648" cy="1255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Header Image</a:t>
            </a:r>
          </a:p>
        </p:txBody>
      </p:sp>
      <p:sp>
        <p:nvSpPr>
          <p:cNvPr id="9" name="Rectangle 8">
            <a:extLst>
              <a:ext uri="{FF2B5EF4-FFF2-40B4-BE49-F238E27FC236}">
                <a16:creationId xmlns:a16="http://schemas.microsoft.com/office/drawing/2014/main" id="{7FE733DD-7C88-44C0-9F58-1CFB4EF5F863}"/>
              </a:ext>
            </a:extLst>
          </p:cNvPr>
          <p:cNvSpPr/>
          <p:nvPr/>
        </p:nvSpPr>
        <p:spPr>
          <a:xfrm>
            <a:off x="4756214" y="1920009"/>
            <a:ext cx="1761648" cy="85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Menu Preview</a:t>
            </a:r>
          </a:p>
        </p:txBody>
      </p:sp>
      <p:sp>
        <p:nvSpPr>
          <p:cNvPr id="10" name="Rectangle 9">
            <a:extLst>
              <a:ext uri="{FF2B5EF4-FFF2-40B4-BE49-F238E27FC236}">
                <a16:creationId xmlns:a16="http://schemas.microsoft.com/office/drawing/2014/main" id="{CC2D34AC-7E6A-44E8-9501-009B1AB68567}"/>
              </a:ext>
            </a:extLst>
          </p:cNvPr>
          <p:cNvSpPr/>
          <p:nvPr/>
        </p:nvSpPr>
        <p:spPr>
          <a:xfrm>
            <a:off x="4787319" y="2975535"/>
            <a:ext cx="1761648" cy="85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Map</a:t>
            </a:r>
          </a:p>
        </p:txBody>
      </p:sp>
      <p:sp>
        <p:nvSpPr>
          <p:cNvPr id="11" name="Rectangle 10">
            <a:extLst>
              <a:ext uri="{FF2B5EF4-FFF2-40B4-BE49-F238E27FC236}">
                <a16:creationId xmlns:a16="http://schemas.microsoft.com/office/drawing/2014/main" id="{FB44CB7E-3350-4588-ACD0-31C5B7639A06}"/>
              </a:ext>
            </a:extLst>
          </p:cNvPr>
          <p:cNvSpPr/>
          <p:nvPr/>
        </p:nvSpPr>
        <p:spPr>
          <a:xfrm>
            <a:off x="4756214" y="4083812"/>
            <a:ext cx="1761648" cy="713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Footer</a:t>
            </a:r>
          </a:p>
        </p:txBody>
      </p:sp>
      <p:sp>
        <p:nvSpPr>
          <p:cNvPr id="12" name="Rectangle 11"/>
          <p:cNvSpPr/>
          <p:nvPr/>
        </p:nvSpPr>
        <p:spPr>
          <a:xfrm>
            <a:off x="935101" y="273081"/>
            <a:ext cx="3074662" cy="204834"/>
          </a:xfrm>
          <a:prstGeom prst="rect">
            <a:avLst/>
          </a:prstGeom>
          <a:solidFill>
            <a:srgbClr val="A6B727">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4029" y="477915"/>
            <a:ext cx="3075734" cy="1288089"/>
          </a:xfrm>
          <a:prstGeom prst="rect">
            <a:avLst/>
          </a:prstGeom>
          <a:solidFill>
            <a:srgbClr val="00B0F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43517" y="1896305"/>
            <a:ext cx="3070400" cy="898556"/>
          </a:xfrm>
          <a:prstGeom prst="rect">
            <a:avLst/>
          </a:prstGeom>
          <a:solidFill>
            <a:schemeClr val="accent2">
              <a:lumMod val="40000"/>
              <a:lumOff val="60000"/>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029" y="2940111"/>
            <a:ext cx="3067869" cy="924727"/>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18534" y="3973072"/>
            <a:ext cx="3075734" cy="934207"/>
          </a:xfrm>
          <a:prstGeom prst="rect">
            <a:avLst/>
          </a:prstGeom>
          <a:solidFill>
            <a:srgbClr val="C000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218242" y="273082"/>
            <a:ext cx="497567" cy="182294"/>
          </a:xfrm>
          <a:prstGeom prst="rightArrow">
            <a:avLst/>
          </a:prstGeom>
          <a:solidFill>
            <a:srgbClr val="D1D9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207434" y="1037034"/>
            <a:ext cx="497567" cy="188775"/>
          </a:xfrm>
          <a:prstGeom prst="rightArrow">
            <a:avLst/>
          </a:prstGeom>
          <a:solidFill>
            <a:srgbClr val="7AD6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218242" y="2251195"/>
            <a:ext cx="497567" cy="188775"/>
          </a:xfrm>
          <a:prstGeom prst="rightArrow">
            <a:avLst/>
          </a:prstGeom>
          <a:solidFill>
            <a:srgbClr val="F8DB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4207434" y="3308086"/>
            <a:ext cx="497567" cy="188775"/>
          </a:xfrm>
          <a:prstGeom prst="rightArrow">
            <a:avLst/>
          </a:prstGeom>
          <a:solidFill>
            <a:srgbClr val="FFFF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4220969" y="4345787"/>
            <a:ext cx="497567" cy="188775"/>
          </a:xfrm>
          <a:prstGeom prst="rightArrow">
            <a:avLst/>
          </a:prstGeom>
          <a:solidFill>
            <a:srgbClr val="DE7A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374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7" y="-120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3341" y="89630"/>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Content Placeholder 5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99592" y="89630"/>
            <a:ext cx="2952328" cy="4896544"/>
          </a:xfrm>
        </p:spPr>
      </p:pic>
    </p:spTree>
    <p:extLst>
      <p:ext uri="{BB962C8B-B14F-4D97-AF65-F5344CB8AC3E}">
        <p14:creationId xmlns:p14="http://schemas.microsoft.com/office/powerpoint/2010/main" val="3750217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wood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7" y="-12075"/>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13341" y="46088"/>
            <a:ext cx="8856983" cy="4896544"/>
          </a:xfrm>
          <a:prstGeom prst="round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89630"/>
            <a:ext cx="2015440" cy="4896544"/>
          </a:xfrm>
          <a:prstGeom prst="rect">
            <a:avLst/>
          </a:prstGeom>
        </p:spPr>
      </p:pic>
      <p:sp>
        <p:nvSpPr>
          <p:cNvPr id="7" name="Rectangle 6"/>
          <p:cNvSpPr/>
          <p:nvPr/>
        </p:nvSpPr>
        <p:spPr>
          <a:xfrm>
            <a:off x="1544320" y="199562"/>
            <a:ext cx="2015440" cy="141813"/>
          </a:xfrm>
          <a:prstGeom prst="rect">
            <a:avLst/>
          </a:prstGeom>
          <a:solidFill>
            <a:srgbClr val="A6B727">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50720" y="706353"/>
            <a:ext cx="2012384" cy="137205"/>
          </a:xfrm>
          <a:prstGeom prst="rect">
            <a:avLst/>
          </a:prstGeom>
          <a:solidFill>
            <a:srgbClr val="00B0F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44320" y="843558"/>
            <a:ext cx="2019568" cy="3528392"/>
          </a:xfrm>
          <a:prstGeom prst="rect">
            <a:avLst/>
          </a:prstGeom>
          <a:solidFill>
            <a:schemeClr val="accent2">
              <a:lumMod val="40000"/>
              <a:lumOff val="60000"/>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47665" y="4371950"/>
            <a:ext cx="2015440" cy="549579"/>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738580" y="680567"/>
            <a:ext cx="497567" cy="188775"/>
          </a:xfrm>
          <a:prstGeom prst="rightArrow">
            <a:avLst/>
          </a:prstGeom>
          <a:solidFill>
            <a:srgbClr val="7AD6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3743223" y="2465287"/>
            <a:ext cx="497567" cy="188775"/>
          </a:xfrm>
          <a:prstGeom prst="rightArrow">
            <a:avLst/>
          </a:prstGeom>
          <a:solidFill>
            <a:srgbClr val="F8DB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3706611" y="4552351"/>
            <a:ext cx="497567" cy="188775"/>
          </a:xfrm>
          <a:prstGeom prst="rightArrow">
            <a:avLst/>
          </a:prstGeom>
          <a:solidFill>
            <a:srgbClr val="FFFF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738580" y="176080"/>
            <a:ext cx="497567" cy="188775"/>
          </a:xfrm>
          <a:prstGeom prst="rightArrow">
            <a:avLst/>
          </a:prstGeom>
          <a:solidFill>
            <a:srgbClr val="D1D9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84D0F0-4A0B-4AF9-B260-D4A4AB13C85F}"/>
              </a:ext>
            </a:extLst>
          </p:cNvPr>
          <p:cNvSpPr/>
          <p:nvPr/>
        </p:nvSpPr>
        <p:spPr>
          <a:xfrm>
            <a:off x="4283968" y="176080"/>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Header</a:t>
            </a:r>
            <a:endParaRPr lang="en-US" dirty="0">
              <a:solidFill>
                <a:schemeClr val="tx1"/>
              </a:solidFill>
            </a:endParaRPr>
          </a:p>
        </p:txBody>
      </p:sp>
      <p:sp>
        <p:nvSpPr>
          <p:cNvPr id="19" name="Rectangle 18">
            <a:extLst>
              <a:ext uri="{FF2B5EF4-FFF2-40B4-BE49-F238E27FC236}">
                <a16:creationId xmlns:a16="http://schemas.microsoft.com/office/drawing/2014/main" id="{1184D0F0-4A0B-4AF9-B260-D4A4AB13C85F}"/>
              </a:ext>
            </a:extLst>
          </p:cNvPr>
          <p:cNvSpPr/>
          <p:nvPr/>
        </p:nvSpPr>
        <p:spPr>
          <a:xfrm>
            <a:off x="4283968" y="683807"/>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Menu </a:t>
            </a:r>
            <a:r>
              <a:rPr lang="en-US" sz="1600" dirty="0" err="1" smtClean="0">
                <a:solidFill>
                  <a:schemeClr val="tx1"/>
                </a:solidFill>
              </a:rPr>
              <a:t>navbar</a:t>
            </a:r>
            <a:endParaRPr lang="en-US" sz="1600" dirty="0">
              <a:solidFill>
                <a:schemeClr val="tx1"/>
              </a:solidFill>
            </a:endParaRPr>
          </a:p>
        </p:txBody>
      </p:sp>
      <p:sp>
        <p:nvSpPr>
          <p:cNvPr id="20" name="Rectangle 19">
            <a:extLst>
              <a:ext uri="{FF2B5EF4-FFF2-40B4-BE49-F238E27FC236}">
                <a16:creationId xmlns:a16="http://schemas.microsoft.com/office/drawing/2014/main" id="{1184D0F0-4A0B-4AF9-B260-D4A4AB13C85F}"/>
              </a:ext>
            </a:extLst>
          </p:cNvPr>
          <p:cNvSpPr/>
          <p:nvPr/>
        </p:nvSpPr>
        <p:spPr>
          <a:xfrm>
            <a:off x="4283968" y="2451375"/>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Menu items</a:t>
            </a:r>
            <a:endParaRPr lang="en-US" sz="1600" dirty="0">
              <a:solidFill>
                <a:schemeClr val="tx1"/>
              </a:solidFill>
            </a:endParaRPr>
          </a:p>
        </p:txBody>
      </p:sp>
      <p:sp>
        <p:nvSpPr>
          <p:cNvPr id="21" name="Rectangle 20">
            <a:extLst>
              <a:ext uri="{FF2B5EF4-FFF2-40B4-BE49-F238E27FC236}">
                <a16:creationId xmlns:a16="http://schemas.microsoft.com/office/drawing/2014/main" id="{1184D0F0-4A0B-4AF9-B260-D4A4AB13C85F}"/>
              </a:ext>
            </a:extLst>
          </p:cNvPr>
          <p:cNvSpPr/>
          <p:nvPr/>
        </p:nvSpPr>
        <p:spPr>
          <a:xfrm>
            <a:off x="4236147" y="4537663"/>
            <a:ext cx="1761648" cy="182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Footer</a:t>
            </a:r>
            <a:endParaRPr lang="en-US" sz="1600" dirty="0">
              <a:solidFill>
                <a:schemeClr val="tx1"/>
              </a:solidFill>
            </a:endParaRPr>
          </a:p>
        </p:txBody>
      </p:sp>
    </p:spTree>
    <p:extLst>
      <p:ext uri="{BB962C8B-B14F-4D97-AF65-F5344CB8AC3E}">
        <p14:creationId xmlns:p14="http://schemas.microsoft.com/office/powerpoint/2010/main" val="3538468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279</Words>
  <Application>Microsoft Office PowerPoint</Application>
  <PresentationFormat>On-screen Show (16:9)</PresentationFormat>
  <Paragraphs>38</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15</vt:lpstr>
      <vt:lpstr>맑은 고딕</vt:lpstr>
      <vt:lpstr>新細明體</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David Rosas</cp:lastModifiedBy>
  <cp:revision>39</cp:revision>
  <dcterms:created xsi:type="dcterms:W3CDTF">2014-04-01T16:27:38Z</dcterms:created>
  <dcterms:modified xsi:type="dcterms:W3CDTF">2018-06-21T05:29:25Z</dcterms:modified>
</cp:coreProperties>
</file>